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3"/>
  </p:sldMasterIdLst>
  <p:sldIdLst>
    <p:sldId id="273" r:id="rId4"/>
    <p:sldId id="274" r:id="rId5"/>
    <p:sldId id="276" r:id="rId6"/>
  </p:sldIdLst>
  <p:sldSz cx="9906000" cy="6858000" type="A4"/>
  <p:notesSz cx="6797675" cy="9926638"/>
  <p:embeddedFontLst>
    <p:embeddedFont>
      <p:font typeface="Gill Sans MT" panose="020B0502020104020203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287"/>
    <a:srgbClr val="4A2B72"/>
    <a:srgbClr val="4F4345"/>
    <a:srgbClr val="B32529"/>
    <a:srgbClr val="032D5A"/>
    <a:srgbClr val="E62232"/>
    <a:srgbClr val="EF3548"/>
    <a:srgbClr val="F47340"/>
    <a:srgbClr val="28A958"/>
    <a:srgbClr val="24B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8"/>
    <p:restoredTop sz="96327"/>
  </p:normalViewPr>
  <p:slideViewPr>
    <p:cSldViewPr snapToGrid="0">
      <p:cViewPr varScale="1">
        <p:scale>
          <a:sx n="112" d="100"/>
          <a:sy n="112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Franks Catering Admin" userId="b54914de-08a9-4e8f-85cb-a8e4587976cc" providerId="ADAL" clId="{53DC6EDC-388C-43F3-AE8F-8CBCECB8A22C}"/>
    <pc:docChg chg="addSld delSld">
      <pc:chgData name="Thomas Franks Catering Admin" userId="b54914de-08a9-4e8f-85cb-a8e4587976cc" providerId="ADAL" clId="{53DC6EDC-388C-43F3-AE8F-8CBCECB8A22C}" dt="2024-09-06T08:04:21.562" v="7" actId="2696"/>
      <pc:docMkLst>
        <pc:docMk/>
      </pc:docMkLst>
      <pc:sldChg chg="del">
        <pc:chgData name="Thomas Franks Catering Admin" userId="b54914de-08a9-4e8f-85cb-a8e4587976cc" providerId="ADAL" clId="{53DC6EDC-388C-43F3-AE8F-8CBCECB8A22C}" dt="2024-09-06T08:03:56.216" v="0" actId="2696"/>
        <pc:sldMkLst>
          <pc:docMk/>
          <pc:sldMk cId="148115323" sldId="257"/>
        </pc:sldMkLst>
      </pc:sldChg>
      <pc:sldChg chg="del">
        <pc:chgData name="Thomas Franks Catering Admin" userId="b54914de-08a9-4e8f-85cb-a8e4587976cc" providerId="ADAL" clId="{53DC6EDC-388C-43F3-AE8F-8CBCECB8A22C}" dt="2024-09-06T08:04:21.562" v="7" actId="2696"/>
        <pc:sldMkLst>
          <pc:docMk/>
          <pc:sldMk cId="2971242602" sldId="263"/>
        </pc:sldMkLst>
      </pc:sldChg>
      <pc:sldChg chg="del">
        <pc:chgData name="Thomas Franks Catering Admin" userId="b54914de-08a9-4e8f-85cb-a8e4587976cc" providerId="ADAL" clId="{53DC6EDC-388C-43F3-AE8F-8CBCECB8A22C}" dt="2024-09-06T08:04:02.686" v="2" actId="2696"/>
        <pc:sldMkLst>
          <pc:docMk/>
          <pc:sldMk cId="101254227" sldId="269"/>
        </pc:sldMkLst>
      </pc:sldChg>
      <pc:sldChg chg="del">
        <pc:chgData name="Thomas Franks Catering Admin" userId="b54914de-08a9-4e8f-85cb-a8e4587976cc" providerId="ADAL" clId="{53DC6EDC-388C-43F3-AE8F-8CBCECB8A22C}" dt="2024-09-06T08:04:16.366" v="5" actId="2696"/>
        <pc:sldMkLst>
          <pc:docMk/>
          <pc:sldMk cId="2257313097" sldId="270"/>
        </pc:sldMkLst>
      </pc:sldChg>
      <pc:sldChg chg="del">
        <pc:chgData name="Thomas Franks Catering Admin" userId="b54914de-08a9-4e8f-85cb-a8e4587976cc" providerId="ADAL" clId="{53DC6EDC-388C-43F3-AE8F-8CBCECB8A22C}" dt="2024-09-06T08:04:09.034" v="3" actId="2696"/>
        <pc:sldMkLst>
          <pc:docMk/>
          <pc:sldMk cId="3709445735" sldId="275"/>
        </pc:sldMkLst>
      </pc:sldChg>
      <pc:sldChg chg="add del">
        <pc:chgData name="Thomas Franks Catering Admin" userId="b54914de-08a9-4e8f-85cb-a8e4587976cc" providerId="ADAL" clId="{53DC6EDC-388C-43F3-AE8F-8CBCECB8A22C}" dt="2024-09-06T08:04:18.510" v="6" actId="2696"/>
        <pc:sldMkLst>
          <pc:docMk/>
          <pc:sldMk cId="347505586" sldId="277"/>
        </pc:sldMkLst>
      </pc:sldChg>
      <pc:sldChg chg="del">
        <pc:chgData name="Thomas Franks Catering Admin" userId="b54914de-08a9-4e8f-85cb-a8e4587976cc" providerId="ADAL" clId="{53DC6EDC-388C-43F3-AE8F-8CBCECB8A22C}" dt="2024-09-06T08:03:59.377" v="1" actId="2696"/>
        <pc:sldMkLst>
          <pc:docMk/>
          <pc:sldMk cId="1477084428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2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56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2EA66-5670-55EF-F846-E48F66D90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90967"/>
              </p:ext>
            </p:extLst>
          </p:nvPr>
        </p:nvGraphicFramePr>
        <p:xfrm>
          <a:off x="238124" y="921324"/>
          <a:ext cx="9425471" cy="5861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2181748036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425072355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63546768"/>
                    </a:ext>
                  </a:extLst>
                </a:gridCol>
                <a:gridCol w="1646723">
                  <a:extLst>
                    <a:ext uri="{9D8B030D-6E8A-4147-A177-3AD203B41FA5}">
                      <a16:colId xmlns:a16="http://schemas.microsoft.com/office/drawing/2014/main" val="1160909147"/>
                    </a:ext>
                  </a:extLst>
                </a:gridCol>
                <a:gridCol w="1569287">
                  <a:extLst>
                    <a:ext uri="{9D8B030D-6E8A-4147-A177-3AD203B41FA5}">
                      <a16:colId xmlns:a16="http://schemas.microsoft.com/office/drawing/2014/main" val="824891270"/>
                    </a:ext>
                  </a:extLst>
                </a:gridCol>
                <a:gridCol w="1608885">
                  <a:extLst>
                    <a:ext uri="{9D8B030D-6E8A-4147-A177-3AD203B41FA5}">
                      <a16:colId xmlns:a16="http://schemas.microsoft.com/office/drawing/2014/main" val="3114579215"/>
                    </a:ext>
                  </a:extLst>
                </a:gridCol>
              </a:tblGrid>
              <a:tr h="447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00" dirty="0"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Week 1 – 02.09.24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00" dirty="0"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23.09.24 14.10.24</a:t>
                      </a:r>
                      <a:endParaRPr lang="en-GB" sz="1000" b="0" i="0" kern="100" dirty="0"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cs typeface="Gill Sans Light" panose="020B0302020104020203" pitchFamily="34" charset="-79"/>
                        </a:rPr>
                        <a:t>MONDAY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TUESDAY 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WEDNESDAY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THURSDAY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FRIDAY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51790"/>
                  </a:ext>
                </a:extLst>
              </a:tr>
              <a:tr h="305264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Soup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Chunky Vegetable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Spiced Sweet Potato &amp; Spinach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Fresh Tomato &amp; Basil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Mediterranean &amp; Pasta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Creamy Mushroom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86823"/>
                  </a:ext>
                </a:extLst>
              </a:tr>
              <a:tr h="49893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Junior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Penne Pasta Bar with Selection of Sauces 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Classic Pomodoro / Ricotta, Pea, Broccoli &amp; Spinach / Rocket &amp; Pesto / Creamy Mushroom Alfredo / 3 Cheeses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utchers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Cumberland Sausages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BBQ Sticky Chicken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in a Tomato Sauce with  Tortilla Wrap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Buttermilk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Burger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2581"/>
                  </a:ext>
                </a:extLst>
              </a:tr>
              <a:tr h="481406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Senior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Butchers Cumberland Sausages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Lime &amp; Honey Sticky Chicken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Enchilada with a Rich Tomato Sauce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Buttermilk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Burger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52248"/>
                  </a:ext>
                </a:extLst>
              </a:tr>
              <a:tr h="531646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Jacket Potato and Pasta Bar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Baked Sweet Potatoes,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Tuna Mayo, Baked Beans, Grated Cheese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Puttanesca,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Carbonara,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Cheesy Mushroom,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Arrabbiata,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35657"/>
                  </a:ext>
                </a:extLst>
              </a:tr>
              <a:tr h="952443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Sides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Courgette, Broccoli &amp; Peas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Herby Carrots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 Focaccia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Creamy Mashed Potato, Peas, Glazed Carrots &amp; Roasted Onion Gravy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Smoked Crushed New Potatoes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Roasted Peppers &amp; Broccoli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Green Beans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Black Bean 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Street Corn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Shredded Tangy Slaw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Floured Bap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Firecracker Wedges,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BBQ Beans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Kimchi Slaw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Steamed Mixed Vegetables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15340"/>
                  </a:ext>
                </a:extLst>
              </a:tr>
              <a:tr h="581642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Veggie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Pasta Bar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Plant Based Sausages with Crispy Onions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Butterbean Fritter with Sticky Cauliflower Wings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Turtle Bean, Broccoli &amp; Red Pepper Enchilada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Buttermilk Quorn Fillet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86794"/>
                  </a:ext>
                </a:extLst>
              </a:tr>
              <a:tr h="525799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Vegan Meal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Pasta Bar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Plant Based Sausages with Crispy Onions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Butterbean Fritter with Sticky Cauliflower Wings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Turtle Bean , Broccoli &amp; Red Pepper Enchilada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Quorn Fillet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22288"/>
                  </a:ext>
                </a:extLst>
              </a:tr>
              <a:tr h="56674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of the Day 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Orange Polenta Cake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Apple &amp; Pear Oaty Crumble with Cinnamon Custard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Lemon &amp; Courgette Drizzle Cake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Chocolate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Marble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Cake</a:t>
                      </a:r>
                    </a:p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Warm Cookie Bar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44844"/>
                  </a:ext>
                </a:extLst>
              </a:tr>
              <a:tr h="433522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Pots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Tiramisu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Chocolate Mousse,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Cranachan,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Fresh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Lemon Syllabub,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Fresh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Banana &amp; Custard,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Fresh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95692"/>
                  </a:ext>
                </a:extLst>
              </a:tr>
              <a:tr h="506454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Cut Fruit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Pineapple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Cantaloupe and Honeydew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Grape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Pineapple,</a:t>
                      </a:r>
                      <a:r>
                        <a:rPr lang="en-GB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K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iwi and Grape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Orange Wedges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94588"/>
                  </a:ext>
                </a:extLst>
              </a:tr>
            </a:tbl>
          </a:graphicData>
        </a:graphic>
      </p:graphicFrame>
      <p:pic>
        <p:nvPicPr>
          <p:cNvPr id="3" name="Picture 2" descr="A logo with dragons and a shield&#10;&#10;Description automatically generated">
            <a:extLst>
              <a:ext uri="{FF2B5EF4-FFF2-40B4-BE49-F238E27FC236}">
                <a16:creationId xmlns:a16="http://schemas.microsoft.com/office/drawing/2014/main" id="{6AEF855B-055B-02E9-4BB6-01B17C4E1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598" y="45986"/>
            <a:ext cx="782690" cy="782690"/>
          </a:xfrm>
          <a:prstGeom prst="rect">
            <a:avLst/>
          </a:prstGeom>
        </p:spPr>
      </p:pic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3E3CB30B-4D95-96FD-135E-A21920E40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5" y="33149"/>
            <a:ext cx="2315818" cy="97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2EA66-5670-55EF-F846-E48F66D90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77090"/>
              </p:ext>
            </p:extLst>
          </p:nvPr>
        </p:nvGraphicFramePr>
        <p:xfrm>
          <a:off x="242405" y="793273"/>
          <a:ext cx="9425471" cy="5866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2181748036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4250723554"/>
                    </a:ext>
                  </a:extLst>
                </a:gridCol>
                <a:gridCol w="1716695">
                  <a:extLst>
                    <a:ext uri="{9D8B030D-6E8A-4147-A177-3AD203B41FA5}">
                      <a16:colId xmlns:a16="http://schemas.microsoft.com/office/drawing/2014/main" val="3663546768"/>
                    </a:ext>
                  </a:extLst>
                </a:gridCol>
                <a:gridCol w="1606428">
                  <a:extLst>
                    <a:ext uri="{9D8B030D-6E8A-4147-A177-3AD203B41FA5}">
                      <a16:colId xmlns:a16="http://schemas.microsoft.com/office/drawing/2014/main" val="1160909147"/>
                    </a:ext>
                  </a:extLst>
                </a:gridCol>
                <a:gridCol w="1569287">
                  <a:extLst>
                    <a:ext uri="{9D8B030D-6E8A-4147-A177-3AD203B41FA5}">
                      <a16:colId xmlns:a16="http://schemas.microsoft.com/office/drawing/2014/main" val="824891270"/>
                    </a:ext>
                  </a:extLst>
                </a:gridCol>
                <a:gridCol w="1608885">
                  <a:extLst>
                    <a:ext uri="{9D8B030D-6E8A-4147-A177-3AD203B41FA5}">
                      <a16:colId xmlns:a16="http://schemas.microsoft.com/office/drawing/2014/main" val="3114579215"/>
                    </a:ext>
                  </a:extLst>
                </a:gridCol>
              </a:tblGrid>
              <a:tr h="447210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WEEK 2 – 09.09.24 </a:t>
                      </a:r>
                    </a:p>
                    <a:p>
                      <a:pPr algn="ctr"/>
                      <a:r>
                        <a:rPr lang="en-GB" sz="1000" b="0" i="0" kern="100" dirty="0"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30.10.24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cs typeface="Gill Sans Light" panose="020B0302020104020203" pitchFamily="34" charset="-79"/>
                        </a:rPr>
                        <a:t>MONDAY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TUESDAY 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WEDNESDAY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THURSDAY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FRIDAY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51790"/>
                  </a:ext>
                </a:extLst>
              </a:tr>
              <a:tr h="305264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Soup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Butternut Squash, Chilli &amp; Coconut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Roasted Red Pepper &amp; Tomato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Curried Cauliflower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Leek and Potato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Creamy Broccoli &amp; Blue Cheese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86823"/>
                  </a:ext>
                </a:extLst>
              </a:tr>
              <a:tr h="49893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Junior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Bolognaise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Mild Chicken Curry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Five Spiced Oriental Pork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Shawarma with Khobez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Sustainable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Battered Cod Fillet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 Grilled Cod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2581"/>
                  </a:ext>
                </a:extLst>
              </a:tr>
              <a:tr h="481406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Senior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Bolognaise Sofrito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Fragrant Chicken, Coriander &amp; Coconut Curry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Five Spiced Oriental Pork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Shawarma with Khobez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Sustainable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Battered Cod Fillet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 Grilled Cod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52248"/>
                  </a:ext>
                </a:extLst>
              </a:tr>
              <a:tr h="531646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Jacket Potato and Pasta Bar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Broccoli Alfredo,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Roast Pepper &amp; Chorizo,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 Cheeses,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Zucchini Bolognaise,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Romesco,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35657"/>
                  </a:ext>
                </a:extLst>
              </a:tr>
              <a:tr h="952443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Sides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 Bread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Roasted Mediterranean Vegetables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Peas &amp; Broccoli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Rocket Parmesan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Basmati Rice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Naan Bread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Cumin Carrots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 Broccoli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Smashed Bhaji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Chilli Noodles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Flash Fried Greens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Oriental Vegetable Stir Fry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Zaatar Roasted Aubergine &amp; Courgette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Mint Yoghurt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Roasted Chickpeas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Chips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Peas or Mushy Peas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Curry Sauce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Pickled Onions,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Tartare Sauce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15340"/>
                  </a:ext>
                </a:extLst>
              </a:tr>
              <a:tr h="581642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Veggie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Mushroom, Lentil &amp; Leek Gratin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Butternut Squash &amp; Chickpea Dopiaza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Garlic, Chilli &amp; Ginger Tofu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Sumac &amp; Honey Roasted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Oyster Mushroom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Jack Fruit ‘Fish’ Cakes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86794"/>
                  </a:ext>
                </a:extLst>
              </a:tr>
              <a:tr h="525799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Vegan</a:t>
                      </a:r>
                      <a:r>
                        <a:rPr lang="en-GB" sz="1000" b="0" i="0" kern="1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Mushroom, Lentil &amp; Leek 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Savoury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Crumble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Butternut Squash &amp; Chickpea Dopiaza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Garlic, Chilli &amp; Ginger Tofu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Sumac &amp; Honey Roasted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Oyster Mushroom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Jack Fruit ‘Fish’ Cakes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22288"/>
                  </a:ext>
                </a:extLst>
              </a:tr>
              <a:tr h="56674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of the Day 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Rhubarb &amp; Pear Crumble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Mocha Cake with Toffee Custard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Flapjack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Lemon &amp; Berry Meringue Roulade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Millionaire Blondie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44844"/>
                  </a:ext>
                </a:extLst>
              </a:tr>
              <a:tr h="433522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Pots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Berry Fruit Fool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Apple &amp; Custard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Rhubarb Fool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Banana &amp; Toffee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Vanilla Pannacotta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95692"/>
                  </a:ext>
                </a:extLst>
              </a:tr>
              <a:tr h="506454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Cut Fruit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Pineapple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Cantaloupe and Honey dew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Grape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Pineapple,</a:t>
                      </a:r>
                      <a:r>
                        <a:rPr lang="en-GB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K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iwi and Grape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</a:t>
                      </a:r>
                      <a:r>
                        <a:rPr lang="en-GB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&amp;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Orange Wedges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94588"/>
                  </a:ext>
                </a:extLst>
              </a:tr>
            </a:tbl>
          </a:graphicData>
        </a:graphic>
      </p:graphicFrame>
      <p:pic>
        <p:nvPicPr>
          <p:cNvPr id="3" name="Picture 2" descr="A logo with dragons and a shield&#10;&#10;Description automatically generated">
            <a:extLst>
              <a:ext uri="{FF2B5EF4-FFF2-40B4-BE49-F238E27FC236}">
                <a16:creationId xmlns:a16="http://schemas.microsoft.com/office/drawing/2014/main" id="{6AEF855B-055B-02E9-4BB6-01B17C4E1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598" y="45986"/>
            <a:ext cx="782690" cy="782690"/>
          </a:xfrm>
          <a:prstGeom prst="rect">
            <a:avLst/>
          </a:prstGeom>
        </p:spPr>
      </p:pic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3E3CB30B-4D95-96FD-135E-A21920E40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5" y="33149"/>
            <a:ext cx="2315818" cy="97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2EA66-5670-55EF-F846-E48F66D90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29221"/>
              </p:ext>
            </p:extLst>
          </p:nvPr>
        </p:nvGraphicFramePr>
        <p:xfrm>
          <a:off x="242405" y="828676"/>
          <a:ext cx="9425471" cy="5854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301">
                  <a:extLst>
                    <a:ext uri="{9D8B030D-6E8A-4147-A177-3AD203B41FA5}">
                      <a16:colId xmlns:a16="http://schemas.microsoft.com/office/drawing/2014/main" val="2181748036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4250723554"/>
                    </a:ext>
                  </a:extLst>
                </a:gridCol>
                <a:gridCol w="1716695">
                  <a:extLst>
                    <a:ext uri="{9D8B030D-6E8A-4147-A177-3AD203B41FA5}">
                      <a16:colId xmlns:a16="http://schemas.microsoft.com/office/drawing/2014/main" val="3663546768"/>
                    </a:ext>
                  </a:extLst>
                </a:gridCol>
                <a:gridCol w="1606428">
                  <a:extLst>
                    <a:ext uri="{9D8B030D-6E8A-4147-A177-3AD203B41FA5}">
                      <a16:colId xmlns:a16="http://schemas.microsoft.com/office/drawing/2014/main" val="1160909147"/>
                    </a:ext>
                  </a:extLst>
                </a:gridCol>
                <a:gridCol w="1569287">
                  <a:extLst>
                    <a:ext uri="{9D8B030D-6E8A-4147-A177-3AD203B41FA5}">
                      <a16:colId xmlns:a16="http://schemas.microsoft.com/office/drawing/2014/main" val="824891270"/>
                    </a:ext>
                  </a:extLst>
                </a:gridCol>
                <a:gridCol w="1608885">
                  <a:extLst>
                    <a:ext uri="{9D8B030D-6E8A-4147-A177-3AD203B41FA5}">
                      <a16:colId xmlns:a16="http://schemas.microsoft.com/office/drawing/2014/main" val="3114579215"/>
                    </a:ext>
                  </a:extLst>
                </a:gridCol>
              </a:tblGrid>
              <a:tr h="447210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WEEK 3 –16.09.24 07.10.24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cs typeface="Gill Sans Light" panose="020B0302020104020203" pitchFamily="34" charset="-79"/>
                        </a:rPr>
                        <a:t>MONDAY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TUESDAY 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WEDNESDAY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THURSDAY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FRIDAY</a:t>
                      </a:r>
                    </a:p>
                  </a:txBody>
                  <a:tcPr marL="69219" marR="69219" marT="69219" marB="69219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51790"/>
                  </a:ext>
                </a:extLst>
              </a:tr>
              <a:tr h="305264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Soup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Oriental Noodle Miso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Potato, Mushroom &amp; Watercress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Plum Tomato &amp; Garlic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Vegetable &amp; Lentil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Butternut Squash &amp; Rosemary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86823"/>
                  </a:ext>
                </a:extLst>
              </a:tr>
              <a:tr h="49893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Junior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Mac N Cheese with Chilli Beef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Katsu in a Panko Crumb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&amp; Spinach Lasagne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Honey &amp; Rosemary 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Glazed Gammon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Fish Taco with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Pico de Gallo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2581"/>
                  </a:ext>
                </a:extLst>
              </a:tr>
              <a:tr h="481406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Senior Main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Mac N Cheese with Chilli Beef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Chicken Katsu in a Panko Crumb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Beef &amp; Spinach Lasagne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Honey &amp; Rosemary 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Glazed Gammon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Fish Taco with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Pico de Gallo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52248"/>
                  </a:ext>
                </a:extLst>
              </a:tr>
              <a:tr h="531646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Jacket Potato and Pasta Bar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Creamy Butternut Squash,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</a:t>
                      </a:r>
                    </a:p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Beef Bolognaise,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Curried Chickpea &amp; Spinach,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Garlic, Corn &amp; Spring Onion,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Tomato Sauce, Basil Pesto, Creamy Pea &amp; Broccoli,  Baked Beans, Grated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35657"/>
                  </a:ext>
                </a:extLst>
              </a:tr>
              <a:tr h="899255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77"/>
                          <a:ea typeface="+mn-ea"/>
                          <a:cs typeface="+mn-cs"/>
                        </a:rPr>
                        <a:t>Sides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Pangrattato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Onions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Mexican Beans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Jalapenos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Crispy Kale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Steamed Vegetables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Fragrant Rice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Flash Fried Greens &amp; Beansprouts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Ginger Glazed Carrots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Garlic &amp; Herb Focaccia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Broccoli with Leeks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Garden Salad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Italian Slaw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Herb Roast Potatoes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Roasted Carrots and Parsnips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Braised Apple &amp; Red Cabbage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Gravy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Crunchy Pineapple Slaw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Guacamole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Corn and Bean Salsa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Queso Fries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15340"/>
                  </a:ext>
                </a:extLst>
              </a:tr>
              <a:tr h="51138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Veggie Meal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Mac N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Tofu, Aubergine &amp; Pickled Vegetable Vegatsu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Turtle Bean, Vegetable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&amp; Feta Lasagne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Cauliflower Cheese &amp; Glazed Vegetable Wellington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Pulled Oumph &amp; Avocado Taco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86794"/>
                  </a:ext>
                </a:extLst>
              </a:tr>
              <a:tr h="491722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Vegan Meal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Creamy Vegan Mac N Cheese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Tofu, Aubergine &amp; Pickled Vegetable Vegatsu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Turtle Bean, Vegetable &amp; Vegan Feta Lasagne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Cauliflower &amp; Glazed Vegetable Wellington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Pulled Oumph &amp; Avocado Taco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22288"/>
                  </a:ext>
                </a:extLst>
              </a:tr>
              <a:tr h="537423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of the Day </a:t>
                      </a:r>
                      <a:endParaRPr lang="en-GB" sz="1000" b="0" i="0" kern="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77"/>
                        <a:ea typeface="Times New Roman" panose="02020603050405020304" pitchFamily="18" charset="0"/>
                        <a:cs typeface="Gill Sans Light" panose="020B0302020104020203" pitchFamily="34" charset="-79"/>
                      </a:endParaRP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Eton Mess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Chocolate Orange Cake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Rice Pudding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Apple &amp; Cinnamon Cake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Trevor’s Chocolate Brownie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44844"/>
                  </a:ext>
                </a:extLst>
              </a:tr>
              <a:tr h="433522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Dessert Pots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Trifle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Fruit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Lime Posset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Chocolate &amp; Orange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Brownie with Salted Caramel Cream, Fresh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Cookies &amp; Cream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, Fresh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Fruit Salad, Mixed Jelly &amp; Greek Yoghurt Pots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95692"/>
                  </a:ext>
                </a:extLst>
              </a:tr>
              <a:tr h="506454"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Gill Sans Light" panose="020B0302020104020203" pitchFamily="34" charset="-79"/>
                        </a:rPr>
                        <a:t>Cut Fruit </a:t>
                      </a:r>
                    </a:p>
                  </a:txBody>
                  <a:tcPr marL="69219" marR="69219" marT="69219" marB="69219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25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Pineapple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Cantaloupe and Honey dew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 and Grape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Trio of Melons and Pineapple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Watermelon</a:t>
                      </a:r>
                      <a:r>
                        <a:rPr lang="en-GB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and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Orange Wedges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2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94588"/>
                  </a:ext>
                </a:extLst>
              </a:tr>
            </a:tbl>
          </a:graphicData>
        </a:graphic>
      </p:graphicFrame>
      <p:pic>
        <p:nvPicPr>
          <p:cNvPr id="3" name="Picture 2" descr="A logo with dragons and a shield&#10;&#10;Description automatically generated">
            <a:extLst>
              <a:ext uri="{FF2B5EF4-FFF2-40B4-BE49-F238E27FC236}">
                <a16:creationId xmlns:a16="http://schemas.microsoft.com/office/drawing/2014/main" id="{6AEF855B-055B-02E9-4BB6-01B17C4E1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598" y="45986"/>
            <a:ext cx="782690" cy="782690"/>
          </a:xfrm>
          <a:prstGeom prst="rect">
            <a:avLst/>
          </a:prstGeom>
        </p:spPr>
      </p:pic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3E3CB30B-4D95-96FD-135E-A21920E40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5" y="33149"/>
            <a:ext cx="2315818" cy="97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8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9A456067C92499F20A922ED4C6A94" ma:contentTypeVersion="17" ma:contentTypeDescription="Create a new document." ma:contentTypeScope="" ma:versionID="50903cca9a14c02bb5673f5dc7e63c8e">
  <xsd:schema xmlns:xsd="http://www.w3.org/2001/XMLSchema" xmlns:xs="http://www.w3.org/2001/XMLSchema" xmlns:p="http://schemas.microsoft.com/office/2006/metadata/properties" xmlns:ns2="ead5e53c-f7a7-44c5-8d82-5db37c357164" xmlns:ns3="43c731af-c8c4-4bde-b8a0-824352cc08fd" targetNamespace="http://schemas.microsoft.com/office/2006/metadata/properties" ma:root="true" ma:fieldsID="2d576817088bc0a58b9be50cff790a5e" ns2:_="" ns3:_="">
    <xsd:import namespace="ead5e53c-f7a7-44c5-8d82-5db37c357164"/>
    <xsd:import namespace="43c731af-c8c4-4bde-b8a0-824352cc08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5e53c-f7a7-44c5-8d82-5db37c3571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80a97b-d478-4187-8e34-e668098b76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731af-c8c4-4bde-b8a0-824352cc08f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ae49d45-1525-46c3-b70f-392e93f0513a}" ma:internalName="TaxCatchAll" ma:showField="CatchAllData" ma:web="43c731af-c8c4-4bde-b8a0-824352cc08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CE08E-8618-449B-968A-A859085C49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8DE83-47BD-4197-A12D-3AE8F0CAE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d5e53c-f7a7-44c5-8d82-5db37c357164"/>
    <ds:schemaRef ds:uri="43c731af-c8c4-4bde-b8a0-824352cc0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7507</TotalTime>
  <Words>1182</Words>
  <Application>Microsoft Office PowerPoint</Application>
  <PresentationFormat>A4 Paper (210x297 mm)</PresentationFormat>
  <Paragraphs>267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Russell</dc:creator>
  <cp:lastModifiedBy>Thomas Franks Catering Admin</cp:lastModifiedBy>
  <cp:revision>47</cp:revision>
  <cp:lastPrinted>2024-09-03T07:56:08Z</cp:lastPrinted>
  <dcterms:created xsi:type="dcterms:W3CDTF">2023-07-27T13:27:24Z</dcterms:created>
  <dcterms:modified xsi:type="dcterms:W3CDTF">2024-09-06T08:04:24Z</dcterms:modified>
</cp:coreProperties>
</file>